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3e1c3265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3e1c3265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3e1c3265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3e1c3265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3e1c3265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3e1c3265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3e1c3265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3e1c3265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3e1c3265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3e1c3265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3e1c3265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3e1c3265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3e1c3265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3e1c3265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3e1c3265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3e1c3265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3e1c3265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3e1c3265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3e1c3265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3e1c3265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3e1c3265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3e1c3265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3e1c3265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3e1c3265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3e1c326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3e1c326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lacity.org/City-Infrastructure-Service-Requests/Neighborhood-Councils-Certified-/fu65-dz2f" TargetMode="External"/><Relationship Id="rId4" Type="http://schemas.openxmlformats.org/officeDocument/2006/relationships/hyperlink" Target="https://www.mapillary.com/developer/api-documentation/#traffic-signs" TargetMode="External"/><Relationship Id="rId5" Type="http://schemas.openxmlformats.org/officeDocument/2006/relationships/hyperlink" Target="https://data.lacity.org/Public-Safety/Traffic-Accidents-by-date/2mzm-av8t" TargetMode="External"/><Relationship Id="rId6" Type="http://schemas.openxmlformats.org/officeDocument/2006/relationships/hyperlink" Target="https://la.curbed.com/2013/9/20/10195638/mapping-los-angeless-53-most-dangerous-intersections" TargetMode="External"/><Relationship Id="rId7" Type="http://schemas.openxmlformats.org/officeDocument/2006/relationships/hyperlink" Target="https://data.lacity.org/dataset/2019-Walk-Bike-Count-Data/m6qi-ifu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224600" y="293975"/>
            <a:ext cx="6694800" cy="881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Pedestrian Traffic Analysis</a:t>
            </a:r>
            <a:endParaRPr/>
          </a:p>
        </p:txBody>
      </p:sp>
      <p:sp>
        <p:nvSpPr>
          <p:cNvPr id="60" name="Google Shape;60;p13"/>
          <p:cNvSpPr txBox="1"/>
          <p:nvPr>
            <p:ph idx="1" type="subTitle"/>
          </p:nvPr>
        </p:nvSpPr>
        <p:spPr>
          <a:xfrm>
            <a:off x="671250" y="4047601"/>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Henry Kaplan and Derek Plemons</a:t>
            </a:r>
            <a:endParaRPr/>
          </a:p>
        </p:txBody>
      </p:sp>
      <p:pic>
        <p:nvPicPr>
          <p:cNvPr id="61" name="Google Shape;61;p13"/>
          <p:cNvPicPr preferRelativeResize="0"/>
          <p:nvPr/>
        </p:nvPicPr>
        <p:blipFill>
          <a:blip r:embed="rId3">
            <a:alphaModFix/>
          </a:blip>
          <a:stretch>
            <a:fillRect/>
          </a:stretch>
        </p:blipFill>
        <p:spPr>
          <a:xfrm>
            <a:off x="2144738" y="1478450"/>
            <a:ext cx="4854525" cy="2093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Los Angeles Pedestrian Traffic Collisions (2010-2020)</a:t>
            </a:r>
            <a:endParaRPr/>
          </a:p>
        </p:txBody>
      </p:sp>
      <p:sp>
        <p:nvSpPr>
          <p:cNvPr id="119" name="Google Shape;119;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Los Angeles Pedestrian Traffic Collisions (2010-2020) Heatmap</a:t>
            </a:r>
            <a:endParaRPr/>
          </a:p>
        </p:txBody>
      </p:sp>
      <p:sp>
        <p:nvSpPr>
          <p:cNvPr id="126" name="Google Shape;126;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3937012" y="0"/>
            <a:ext cx="5206988"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Los Angeles Pedestrian Traffic Collisions (2010-2020) Heatmap</a:t>
            </a:r>
            <a:endParaRPr/>
          </a:p>
        </p:txBody>
      </p:sp>
      <p:sp>
        <p:nvSpPr>
          <p:cNvPr id="133" name="Google Shape;133;p2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4"/>
          <p:cNvPicPr preferRelativeResize="0"/>
          <p:nvPr/>
        </p:nvPicPr>
        <p:blipFill>
          <a:blip r:embed="rId3">
            <a:alphaModFix/>
          </a:blip>
          <a:stretch>
            <a:fillRect/>
          </a:stretch>
        </p:blipFill>
        <p:spPr>
          <a:xfrm>
            <a:off x="3259750" y="526525"/>
            <a:ext cx="5884250" cy="4208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Research</a:t>
            </a:r>
            <a:endParaRPr/>
          </a:p>
          <a:p>
            <a:pPr indent="-342900" lvl="0" marL="457200" rtl="0" algn="l">
              <a:spcBef>
                <a:spcPts val="0"/>
              </a:spcBef>
              <a:spcAft>
                <a:spcPts val="0"/>
              </a:spcAft>
              <a:buSzPts val="1800"/>
              <a:buAutoNum type="arabicPeriod"/>
            </a:pPr>
            <a:r>
              <a:rPr lang="en"/>
              <a:t>Data</a:t>
            </a:r>
            <a:endParaRPr/>
          </a:p>
          <a:p>
            <a:pPr indent="-342900" lvl="0" marL="457200" rtl="0" algn="l">
              <a:spcBef>
                <a:spcPts val="0"/>
              </a:spcBef>
              <a:spcAft>
                <a:spcPts val="0"/>
              </a:spcAft>
              <a:buSzPts val="1800"/>
              <a:buAutoNum type="arabicPeriod"/>
            </a:pPr>
            <a:r>
              <a:rPr lang="en"/>
              <a:t>Analysis</a:t>
            </a:r>
            <a:endParaRPr/>
          </a:p>
          <a:p>
            <a:pPr indent="-342900" lvl="0" marL="457200" rtl="0" algn="l">
              <a:spcBef>
                <a:spcPts val="0"/>
              </a:spcBef>
              <a:spcAft>
                <a:spcPts val="0"/>
              </a:spcAft>
              <a:buSzPts val="1800"/>
              <a:buAutoNum type="arabicPeriod"/>
            </a:pPr>
            <a:r>
              <a:rPr lang="en"/>
              <a:t>Mapillary Traffic Signs</a:t>
            </a:r>
            <a:endParaRPr/>
          </a:p>
          <a:p>
            <a:pPr indent="-342900" lvl="0" marL="457200" rtl="0" algn="l">
              <a:spcBef>
                <a:spcPts val="0"/>
              </a:spcBef>
              <a:spcAft>
                <a:spcPts val="0"/>
              </a:spcAft>
              <a:buSzPts val="1800"/>
              <a:buAutoNum type="arabicPeriod"/>
            </a:pPr>
            <a:r>
              <a:rPr lang="en"/>
              <a:t>Mapillary Traffic Points </a:t>
            </a:r>
            <a:endParaRPr/>
          </a:p>
          <a:p>
            <a:pPr indent="-342900" lvl="0" marL="457200" rtl="0" algn="l">
              <a:spcBef>
                <a:spcPts val="0"/>
              </a:spcBef>
              <a:spcAft>
                <a:spcPts val="0"/>
              </a:spcAft>
              <a:buSzPts val="1800"/>
              <a:buAutoNum type="arabicPeriod"/>
            </a:pPr>
            <a:r>
              <a:rPr lang="en"/>
              <a:t>Pedestrian Traffic Collisions (2010-2020)</a:t>
            </a:r>
            <a:endParaRPr/>
          </a:p>
          <a:p>
            <a:pPr indent="-342900" lvl="0" marL="457200" rtl="0" algn="l">
              <a:spcBef>
                <a:spcPts val="0"/>
              </a:spcBef>
              <a:spcAft>
                <a:spcPts val="0"/>
              </a:spcAft>
              <a:buSzPts val="1800"/>
              <a:buAutoNum type="arabicPeriod"/>
            </a:pPr>
            <a:r>
              <a:rPr lang="en"/>
              <a:t>Summary</a:t>
            </a:r>
            <a:endParaRPr/>
          </a:p>
          <a:p>
            <a:pPr indent="-342900" lvl="0" marL="457200" rtl="0" algn="l">
              <a:spcBef>
                <a:spcPts val="0"/>
              </a:spcBef>
              <a:spcAft>
                <a:spcPts val="0"/>
              </a:spcAft>
              <a:buSzPts val="1800"/>
              <a:buAutoNum type="arabicPeriod"/>
            </a:pPr>
            <a:r>
              <a:rPr lang="en"/>
              <a:t>Recommendations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an API to </a:t>
            </a:r>
            <a:r>
              <a:rPr lang="en"/>
              <a:t>retrieve</a:t>
            </a:r>
            <a:r>
              <a:rPr lang="en"/>
              <a:t> information from Mapillary describing the location of high density crossings and flashing walk signs to guide the zoning of new pedestrian safe zones by city officials. The interface for the API has already been written for a previous Hack For LA project.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Reduce Accidents</a:t>
            </a:r>
            <a:endParaRPr/>
          </a:p>
          <a:p>
            <a:pPr indent="-342900" lvl="0" marL="457200" rtl="0" algn="l">
              <a:spcBef>
                <a:spcPts val="0"/>
              </a:spcBef>
              <a:spcAft>
                <a:spcPts val="0"/>
              </a:spcAft>
              <a:buSzPts val="1800"/>
              <a:buChar char="●"/>
            </a:pPr>
            <a:r>
              <a:rPr lang="en"/>
              <a:t>Identify high traffic/ accident intersections</a:t>
            </a:r>
            <a:endParaRPr/>
          </a:p>
          <a:p>
            <a:pPr indent="-342900" lvl="0" marL="457200" rtl="0" algn="l">
              <a:spcBef>
                <a:spcPts val="0"/>
              </a:spcBef>
              <a:spcAft>
                <a:spcPts val="0"/>
              </a:spcAft>
              <a:buSzPts val="1800"/>
              <a:buChar char="●"/>
            </a:pPr>
            <a:r>
              <a:rPr lang="en"/>
              <a:t>Incentivize more walking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600"/>
              </a:spcBef>
              <a:spcAft>
                <a:spcPts val="0"/>
              </a:spcAft>
              <a:buNone/>
            </a:pPr>
            <a:r>
              <a:t/>
            </a:r>
            <a:endParaRPr b="1"/>
          </a:p>
          <a:p>
            <a:pPr indent="-334327" lvl="0" marL="457200" rtl="0" algn="l">
              <a:spcBef>
                <a:spcPts val="1200"/>
              </a:spcBef>
              <a:spcAft>
                <a:spcPts val="0"/>
              </a:spcAft>
              <a:buSzPct val="115037"/>
              <a:buAutoNum type="arabicPeriod"/>
            </a:pPr>
            <a:r>
              <a:rPr b="1" lang="en"/>
              <a:t>LA Neighborhood Council Shape File: </a:t>
            </a:r>
            <a:r>
              <a:rPr lang="en" sz="1564">
                <a:uFill>
                  <a:noFill/>
                </a:uFill>
                <a:hlinkClick r:id="rId3"/>
              </a:rPr>
              <a:t>https://data.lacity.org/City-Infrastructure-Service-Requests/Neighborhood-Councils-Certified-/fu65-dz2f</a:t>
            </a:r>
            <a:endParaRPr sz="1564"/>
          </a:p>
          <a:p>
            <a:pPr indent="-334327" lvl="0" marL="457200" rtl="0" algn="l">
              <a:spcBef>
                <a:spcPts val="0"/>
              </a:spcBef>
              <a:spcAft>
                <a:spcPts val="0"/>
              </a:spcAft>
              <a:buSzPct val="100000"/>
              <a:buAutoNum type="arabicPeriod"/>
            </a:pPr>
            <a:r>
              <a:rPr b="1" lang="en"/>
              <a:t>2. Mapillary API</a:t>
            </a:r>
            <a:r>
              <a:rPr lang="en"/>
              <a:t>: (Documentation) </a:t>
            </a:r>
            <a:r>
              <a:rPr lang="en" sz="1608">
                <a:uFill>
                  <a:noFill/>
                </a:uFill>
                <a:hlinkClick r:id="rId4"/>
              </a:rPr>
              <a:t>https://www.mapillary.com/developer/api-documentation/#traffic-signs</a:t>
            </a:r>
            <a:endParaRPr/>
          </a:p>
          <a:p>
            <a:pPr indent="-334327" lvl="0" marL="457200" rtl="0" algn="l">
              <a:spcBef>
                <a:spcPts val="0"/>
              </a:spcBef>
              <a:spcAft>
                <a:spcPts val="0"/>
              </a:spcAft>
              <a:buSzPct val="100000"/>
              <a:buAutoNum type="arabicPeriod"/>
            </a:pPr>
            <a:r>
              <a:rPr lang="en"/>
              <a:t>T</a:t>
            </a:r>
            <a:r>
              <a:rPr b="1" lang="en"/>
              <a:t>raffic Accidents by Date</a:t>
            </a:r>
            <a:r>
              <a:rPr lang="en"/>
              <a:t>: </a:t>
            </a:r>
            <a:r>
              <a:rPr lang="en" sz="1583">
                <a:uFill>
                  <a:noFill/>
                </a:uFill>
                <a:hlinkClick r:id="rId5"/>
              </a:rPr>
              <a:t>https://data.lacity.org/Public-Safety/Traffic-Accidents-by-date/2mzm-av8t</a:t>
            </a:r>
            <a:endParaRPr b="1"/>
          </a:p>
          <a:p>
            <a:pPr indent="-334327" lvl="0" marL="457200" rtl="0" algn="l">
              <a:spcBef>
                <a:spcPts val="0"/>
              </a:spcBef>
              <a:spcAft>
                <a:spcPts val="0"/>
              </a:spcAft>
              <a:buSzPct val="100000"/>
              <a:buAutoNum type="arabicPeriod"/>
            </a:pPr>
            <a:r>
              <a:rPr b="1" lang="en"/>
              <a:t>Mapping LA's Most Dangerous Intersections</a:t>
            </a:r>
            <a:r>
              <a:rPr lang="en"/>
              <a:t>: </a:t>
            </a:r>
            <a:r>
              <a:rPr lang="en" sz="1583">
                <a:uFill>
                  <a:noFill/>
                </a:uFill>
                <a:hlinkClick r:id="rId6"/>
              </a:rPr>
              <a:t>https://la.curbed.com/2013/9/20/10195638/mapping-los-angeless-53-most-dangerous-intersections</a:t>
            </a:r>
            <a:endParaRPr b="1"/>
          </a:p>
          <a:p>
            <a:pPr indent="-334327" lvl="0" marL="457200" rtl="0" algn="l">
              <a:spcBef>
                <a:spcPts val="0"/>
              </a:spcBef>
              <a:spcAft>
                <a:spcPts val="0"/>
              </a:spcAft>
              <a:buSzPct val="113652"/>
              <a:buAutoNum type="arabicPeriod"/>
            </a:pPr>
            <a:r>
              <a:rPr b="1" lang="en"/>
              <a:t>2019 Walk Bike Count: </a:t>
            </a:r>
            <a:r>
              <a:rPr lang="en" sz="1583">
                <a:uFill>
                  <a:noFill/>
                </a:uFill>
                <a:hlinkClick r:id="rId7"/>
              </a:rPr>
              <a:t>https://data.lacity.org/dataset/2019-Walk-Bike-Count-Data/m6qi-ifup</a:t>
            </a:r>
            <a:endParaRPr sz="1583"/>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Google Colab Notebook: https://colab.research.google.com/drive/1R_RN06z1m543mekGn3fGvs6Z6gmhgay6?usp=sharing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Mapillary Traffic Signs</a:t>
            </a:r>
            <a:endParaRPr/>
          </a:p>
        </p:txBody>
      </p:sp>
      <p:pic>
        <p:nvPicPr>
          <p:cNvPr id="91" name="Google Shape;91;p18"/>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92" name="Google Shape;92;p18"/>
          <p:cNvSpPr txBox="1"/>
          <p:nvPr/>
        </p:nvSpPr>
        <p:spPr>
          <a:xfrm>
            <a:off x="49875" y="1648200"/>
            <a:ext cx="3847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4543 - </a:t>
            </a:r>
            <a:r>
              <a:rPr lang="en" sz="1200">
                <a:solidFill>
                  <a:schemeClr val="accent3"/>
                </a:solidFill>
                <a:latin typeface="Average"/>
                <a:ea typeface="Average"/>
                <a:cs typeface="Average"/>
                <a:sym typeface="Average"/>
              </a:rPr>
              <a:t>warning--pedestrians-crossing--g4</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119 - regulatory--bicycles-push-button--g2</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108 - regulatory--stop-here-on-red-or-flashing-light--g1</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105 - regulatory-use-crosswalk--g1</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61 - regulatory--pedestrians-push-button--g1</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49 - regulatory-pedestrians-push-button--g2</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11 - regulatory--turning-vehicles-yield-to-pedestrians--g1</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1 - regulatory--stop-her-on-red-or-flashing-light--g2</a:t>
            </a:r>
            <a:endParaRPr sz="1200">
              <a:solidFill>
                <a:schemeClr val="accent3"/>
              </a:solidFill>
              <a:latin typeface="Average"/>
              <a:ea typeface="Average"/>
              <a:cs typeface="Average"/>
              <a:sym typeface="Average"/>
            </a:endParaRPr>
          </a:p>
          <a:p>
            <a:pPr indent="0" lvl="0" marL="0" rtl="0" algn="l">
              <a:spcBef>
                <a:spcPts val="0"/>
              </a:spcBef>
              <a:spcAft>
                <a:spcPts val="0"/>
              </a:spcAft>
              <a:buNone/>
            </a:pPr>
            <a:r>
              <a:rPr lang="en" sz="1200">
                <a:solidFill>
                  <a:schemeClr val="accent3"/>
                </a:solidFill>
                <a:latin typeface="Average"/>
                <a:ea typeface="Average"/>
                <a:cs typeface="Average"/>
                <a:sym typeface="Average"/>
              </a:rPr>
              <a:t>1 - regulatory--in-street-pedestrian-crossing--g1</a:t>
            </a:r>
            <a:endParaRPr sz="12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Mapillary Traffic Signs</a:t>
            </a:r>
            <a:endParaRPr/>
          </a:p>
        </p:txBody>
      </p:sp>
      <p:sp>
        <p:nvSpPr>
          <p:cNvPr id="98" name="Google Shape;9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do: Need to identify which traffic signs are located in Greater Wilshire.</a:t>
            </a:r>
            <a:endParaRPr/>
          </a:p>
        </p:txBody>
      </p:sp>
      <p:pic>
        <p:nvPicPr>
          <p:cNvPr id="99" name="Google Shape;99;p1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Mapillary Traffic Points</a:t>
            </a:r>
            <a:endParaRPr/>
          </a:p>
        </p:txBody>
      </p:sp>
      <p:sp>
        <p:nvSpPr>
          <p:cNvPr id="105" name="Google Shape;105;p20"/>
          <p:cNvSpPr txBox="1"/>
          <p:nvPr>
            <p:ph idx="1" type="body"/>
          </p:nvPr>
        </p:nvSpPr>
        <p:spPr>
          <a:xfrm>
            <a:off x="311700" y="1638800"/>
            <a:ext cx="33168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t>object--traffic-light--pedestrians     583</a:t>
            </a:r>
            <a:endParaRPr sz="1350"/>
          </a:p>
          <a:p>
            <a:pPr indent="0" lvl="0" marL="0" rtl="0" algn="l">
              <a:spcBef>
                <a:spcPts val="1200"/>
              </a:spcBef>
              <a:spcAft>
                <a:spcPts val="1200"/>
              </a:spcAft>
              <a:buNone/>
            </a:pPr>
            <a:r>
              <a:rPr lang="en" sz="1350"/>
              <a:t>construction--flat--crosswalk-plain    215</a:t>
            </a:r>
            <a:endParaRPr sz="1500"/>
          </a:p>
        </p:txBody>
      </p:sp>
      <p:pic>
        <p:nvPicPr>
          <p:cNvPr id="106" name="Google Shape;106;p2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Los Angeles Pedestrian Traffic Collisions (2010-2020)</a:t>
            </a:r>
            <a:endParaRPr/>
          </a:p>
        </p:txBody>
      </p:sp>
      <p:sp>
        <p:nvSpPr>
          <p:cNvPr id="112" name="Google Shape;112;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Count of Traffic Collisions:</a:t>
            </a:r>
            <a:endParaRPr b="1"/>
          </a:p>
          <a:p>
            <a:pPr indent="0" lvl="0" marL="0" rtl="0" algn="l">
              <a:spcBef>
                <a:spcPts val="1200"/>
              </a:spcBef>
              <a:spcAft>
                <a:spcPts val="0"/>
              </a:spcAft>
              <a:buNone/>
            </a:pPr>
            <a:r>
              <a:rPr lang="en"/>
              <a:t>30319 - </a:t>
            </a:r>
            <a:r>
              <a:rPr lang="en"/>
              <a:t>Vehicle vs Pedestrian</a:t>
            </a:r>
            <a:endParaRPr/>
          </a:p>
          <a:p>
            <a:pPr indent="0" lvl="0" marL="0" rtl="0" algn="l">
              <a:spcBef>
                <a:spcPts val="1200"/>
              </a:spcBef>
              <a:spcAft>
                <a:spcPts val="0"/>
              </a:spcAft>
              <a:buNone/>
            </a:pPr>
            <a:r>
              <a:rPr lang="en"/>
              <a:t>17683 - Vehicle vs Bike</a:t>
            </a:r>
            <a:endParaRPr/>
          </a:p>
          <a:p>
            <a:pPr indent="0" lvl="0" marL="0" rtl="0" algn="l">
              <a:spcBef>
                <a:spcPts val="1200"/>
              </a:spcBef>
              <a:spcAft>
                <a:spcPts val="0"/>
              </a:spcAft>
              <a:buNone/>
            </a:pPr>
            <a:r>
              <a:rPr lang="en"/>
              <a:t>1401 - Bike vs Vehicle</a:t>
            </a:r>
            <a:endParaRPr/>
          </a:p>
          <a:p>
            <a:pPr indent="0" lvl="0" marL="0" rtl="0" algn="l">
              <a:spcBef>
                <a:spcPts val="1200"/>
              </a:spcBef>
              <a:spcAft>
                <a:spcPts val="1200"/>
              </a:spcAft>
              <a:buNone/>
            </a:pPr>
            <a:r>
              <a:rPr lang="en"/>
              <a:t>553 - Pedestrian Actions</a:t>
            </a:r>
            <a:endParaRPr sz="1500"/>
          </a:p>
        </p:txBody>
      </p:sp>
      <p:pic>
        <p:nvPicPr>
          <p:cNvPr id="113" name="Google Shape;113;p2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